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72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59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ige driehoe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grpSp>
        <p:nvGrpSpPr>
          <p:cNvPr id="2" name="Groe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rije v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rije v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echte verbindingslijn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D828F92-6FB4-4354-A550-897DA7754135}" type="datetimeFigureOut">
              <a:rPr lang="nl-NL" smtClean="0"/>
              <a:t>17-6-2014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1E7F6D1-6B8E-4A70-A9A0-080C2E95298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828F92-6FB4-4354-A550-897DA7754135}" type="datetimeFigureOut">
              <a:rPr lang="nl-NL" smtClean="0"/>
              <a:t>17-6-2014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E7F6D1-6B8E-4A70-A9A0-080C2E95298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828F92-6FB4-4354-A550-897DA7754135}" type="datetimeFigureOut">
              <a:rPr lang="nl-NL" smtClean="0"/>
              <a:t>17-6-2014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E7F6D1-6B8E-4A70-A9A0-080C2E95298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828F92-6FB4-4354-A550-897DA7754135}" type="datetimeFigureOut">
              <a:rPr lang="nl-NL" smtClean="0"/>
              <a:t>17-6-2014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E7F6D1-6B8E-4A70-A9A0-080C2E952989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828F92-6FB4-4354-A550-897DA7754135}" type="datetimeFigureOut">
              <a:rPr lang="nl-NL" smtClean="0"/>
              <a:t>17-6-2014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E7F6D1-6B8E-4A70-A9A0-080C2E952989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Punthaak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unthaak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828F92-6FB4-4354-A550-897DA7754135}" type="datetimeFigureOut">
              <a:rPr lang="nl-NL" smtClean="0"/>
              <a:t>17-6-2014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E7F6D1-6B8E-4A70-A9A0-080C2E95298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828F92-6FB4-4354-A550-897DA7754135}" type="datetimeFigureOut">
              <a:rPr lang="nl-NL" smtClean="0"/>
              <a:t>17-6-2014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E7F6D1-6B8E-4A70-A9A0-080C2E952989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828F92-6FB4-4354-A550-897DA7754135}" type="datetimeFigureOut">
              <a:rPr lang="nl-NL" smtClean="0"/>
              <a:t>17-6-2014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E7F6D1-6B8E-4A70-A9A0-080C2E952989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828F92-6FB4-4354-A550-897DA7754135}" type="datetimeFigureOut">
              <a:rPr lang="nl-NL" smtClean="0"/>
              <a:t>17-6-2014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E7F6D1-6B8E-4A70-A9A0-080C2E95298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D828F92-6FB4-4354-A550-897DA7754135}" type="datetimeFigureOut">
              <a:rPr lang="nl-NL" smtClean="0"/>
              <a:t>17-6-2014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E7F6D1-6B8E-4A70-A9A0-080C2E952989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D828F92-6FB4-4354-A550-897DA7754135}" type="datetimeFigureOut">
              <a:rPr lang="nl-NL" smtClean="0"/>
              <a:t>17-6-2014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1E7F6D1-6B8E-4A70-A9A0-080C2E952989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hoekige driehoe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unthaak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unthaak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rije v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D828F92-6FB4-4354-A550-897DA7754135}" type="datetimeFigureOut">
              <a:rPr lang="nl-NL" smtClean="0"/>
              <a:t>17-6-2014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1E7F6D1-6B8E-4A70-A9A0-080C2E952989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g.org/" TargetMode="External"/><Relationship Id="rId2" Type="http://schemas.openxmlformats.org/officeDocument/2006/relationships/hyperlink" Target="http://www.medicatieoverdracht.n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nl/url?sa=i&amp;rct=j&amp;q=&amp;esrc=s&amp;source=images&amp;cd=&amp;cad=rja&amp;uact=8&amp;docid=qKt1kIwCuRfpLM&amp;tbnid=wdNXD9om9ka7vM:&amp;ved=0CAUQjRw&amp;url=http://www.gva.be/nieuws/binnenland/aid1046214/belgen-slikken-jaarlijks-8-4-miljard-pillen.aspx&amp;ei=if2CU4X0HsqH0AXM_YDICg&amp;bvm=bv.67720277,d.ZWU&amp;psig=AFQjCNG2ZTi8h4Vbs2yOPVO1Yk_NCjxcmw&amp;ust=140117991104995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oogle.nl/url?sa=i&amp;rct=j&amp;q=&amp;esrc=s&amp;source=images&amp;cd=&amp;cad=rja&amp;uact=8&amp;docid=YfSGadajHHcsSM&amp;tbnid=Ci7mZdNRvt-AxM:&amp;ved=0CAUQjRw&amp;url=http://www.asz.nl/professionals/nieuws/2011/11/13227/&amp;ei=RDqDU6zJJKr20gWLjYCAAQ&amp;psig=AFQjCNGfFlR99YW_-TaksCd-lzLtTgXixg&amp;ust=140119529088115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884311"/>
          </a:xfrm>
        </p:spPr>
        <p:txBody>
          <a:bodyPr/>
          <a:lstStyle/>
          <a:p>
            <a:pPr algn="ctr"/>
            <a:r>
              <a:rPr lang="nl-NL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Medicatieoverdracht</a:t>
            </a:r>
            <a:endParaRPr lang="nl-NL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algn="l"/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Regionale werkafspraken medicatieoverdracht in de keten, Regio Den Bosch e.o. en Oss-Uden-Veghel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09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Geven van uitleg aan patiënt over geneesmiddel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Uitschrijven startrecept met beoogde behandelduur, indien nodig voor dosering ook indicatie vermelden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Registratie van gegevens in eigen dossier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Versturen recept naar apotheek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geval van voorbehouden handelingen bij medicatie een schriftelijk uitvoeringsverzoek maken (BIG)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Start nieuwe medicatie</a:t>
            </a:r>
            <a:endParaRPr lang="nl-NL" sz="3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21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Geven van uitleg aan patiënt over reden van wijzigen of stoppen</a:t>
            </a:r>
          </a:p>
          <a:p>
            <a:r>
              <a:rPr 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Uitschrijven en versturen van wijzig- of stoprecept met reden van wijzigen en/of stoppen naar de apotheek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Wijzigen of stoppen doorgeven aan de thuiszorg of verzorgingshuis indien geïndiceerde zorg voor medicatie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Registratie gegevens in eigen dossier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Wijzigen of stoppen medicatie</a:t>
            </a:r>
            <a:endParaRPr lang="nl-NL" sz="3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596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Werkwijze conform protocol herhaalreceptuur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egistratie van gegevens in eigen dossier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Versturen van recept naar apotheek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nl-NL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 Herhalen van medicatie</a:t>
            </a:r>
            <a:endParaRPr lang="nl-NL" sz="3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411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Registratie in eigen dossier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Versturen melding allergische reactie naar apotheek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 Allergische reactie op medicatie</a:t>
            </a:r>
            <a:endParaRPr lang="nl-NL" sz="3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278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Registratie in eigen dossier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Actief melden van contra-indicaties hartfalen en nierfunctiestoornissen en MDRD waarden door versturen melding contra-indicaties en lab waarden naar apotheek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6. Contra-indicaties hartfalen en nierfunctiestoornissen</a:t>
            </a:r>
            <a:endParaRPr lang="nl-NL" sz="3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735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patiënt is ook verantwoordelijk om alle wijzigingen in medicatie gebruik aan de huisarts door te geven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Ook zelfzorg medicatie en/of homeopathische middelen zijn hierbij van belang, aangezien hierbij interacties en bijwerkingen kunnen optreden (bv </a:t>
            </a:r>
            <a:r>
              <a:rPr 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st.janskruid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huisarts bespreekt regelmatig met de patiënt het belang van correcte inname van medicatie en wijzigingen in gebruik door te geven.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patiënt</a:t>
            </a:r>
            <a:endParaRPr lang="nl-NL" sz="3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914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Stoppen en wijzigen van medicatie moet actief door de huisarts aan de apotheek doorgegeven worden (stoprecept)</a:t>
            </a:r>
          </a:p>
          <a:p>
            <a:endParaRPr lang="nl-N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is van essentieel belang dat binnen het FTO tussen huisartsen en apothekers wordt afgesproken hoe wijzigingen worden gecommuniceerd : </a:t>
            </a:r>
          </a:p>
          <a:p>
            <a:pPr marL="109728" indent="0">
              <a:buNone/>
            </a:pPr>
            <a:r>
              <a:rPr 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nl-NL" sz="2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telefoon/ fax/ email?</a:t>
            </a:r>
            <a:endParaRPr lang="nl-NL" sz="24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AANDACHTSPUNTEN</a:t>
            </a:r>
            <a:endParaRPr lang="nl-NL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587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Landelijke Richtlijn Overdracht van medicatiegegevens (IGZ, VWS en alle beroepsgroepen), 2011 (</a:t>
            </a:r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www.medicatieoverdracht.nl</a:t>
            </a:r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Werkafspraken medicatie-overdracht regio Oss-Uden-Veghel en regio Den </a:t>
            </a:r>
            <a:r>
              <a:rPr lang="nl-NL" sz="1800" smtClean="0">
                <a:latin typeface="Arial" panose="020B0604020202020204" pitchFamily="34" charset="0"/>
                <a:cs typeface="Arial" panose="020B0604020202020204" pitchFamily="34" charset="0"/>
              </a:rPr>
              <a:t>Bosch e.o.</a:t>
            </a:r>
            <a:endParaRPr lang="nl-N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LESA Actueel medicatieoverzicht in de eerste lijn (</a:t>
            </a:r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www.nhg.org</a:t>
            </a:r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LESA Medicatieveiligheid na ontslag uit het ziekenhuis (</a:t>
            </a:r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www.nhg.org</a:t>
            </a:r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NHG-standpunt Farmacotherapiebeleid in de huisartsenzorg (</a:t>
            </a:r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www.nhg.org</a:t>
            </a:r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nl-N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bronnen</a:t>
            </a:r>
            <a:endParaRPr lang="nl-NL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0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nl-NL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-veiligheid bij medicatieoverdracht</a:t>
            </a:r>
            <a:endParaRPr lang="nl-NL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http://www.gva.be/ahimgpath/assets_img_gvl/2011/05/13/1878950/belgen-slikken-jaarlijks-8-4-miljard-pillen-id1749804-1000x800-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799"/>
            <a:ext cx="5976392" cy="406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66116"/>
            <a:ext cx="1848619" cy="184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758" y="452170"/>
            <a:ext cx="1752694" cy="175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564904"/>
            <a:ext cx="184785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53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Sinds 2011is er een landelijke richtlijn Overdracht Medicatiegegevens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In regio Den Bosch en Oss-Uden-Veghel vastgelegd in Werkafspraken</a:t>
            </a:r>
          </a:p>
          <a:p>
            <a:pPr marL="109728" indent="0">
              <a:buNone/>
            </a:pPr>
            <a:r>
              <a:rPr lang="nl-NL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Doel: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i="1" dirty="0" smtClean="0">
                <a:latin typeface="Arial" panose="020B0604020202020204" pitchFamily="34" charset="0"/>
                <a:cs typeface="Arial" panose="020B0604020202020204" pitchFamily="34" charset="0"/>
              </a:rPr>
              <a:t>verbeteren van de veiligheid van medicatie voor patiënten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i="1" dirty="0" smtClean="0">
                <a:latin typeface="Arial" panose="020B0604020202020204" pitchFamily="34" charset="0"/>
                <a:cs typeface="Arial" panose="020B0604020202020204" pitchFamily="34" charset="0"/>
              </a:rPr>
              <a:t>Vergroten van nauwkeurigheid van medicatiegebruik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i="1" dirty="0" smtClean="0">
                <a:latin typeface="Arial" panose="020B0604020202020204" pitchFamily="34" charset="0"/>
                <a:cs typeface="Arial" panose="020B0604020202020204" pitchFamily="34" charset="0"/>
              </a:rPr>
              <a:t>Voorkomen van fouten tijdens overdracht momenten van 1</a:t>
            </a:r>
            <a:r>
              <a:rPr lang="nl-NL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nl-NL" i="1" dirty="0" smtClean="0">
                <a:latin typeface="Arial" panose="020B0604020202020204" pitchFamily="34" charset="0"/>
                <a:cs typeface="Arial" panose="020B0604020202020204" pitchFamily="34" charset="0"/>
              </a:rPr>
              <a:t>naar 2</a:t>
            </a:r>
            <a:r>
              <a:rPr lang="nl-NL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i="1" dirty="0" smtClean="0">
                <a:latin typeface="Arial" panose="020B0604020202020204" pitchFamily="34" charset="0"/>
                <a:cs typeface="Arial" panose="020B0604020202020204" pitchFamily="34" charset="0"/>
              </a:rPr>
              <a:t> lijn en andersom.</a:t>
            </a:r>
            <a:endParaRPr lang="nl-NL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Landelijke richtlijn medicatieoverdracht</a:t>
            </a:r>
            <a:endParaRPr lang="nl-NL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5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Deelnemers platform:</a:t>
            </a:r>
          </a:p>
          <a:p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Jeroen Bosch ziekenhuis </a:t>
            </a:r>
          </a:p>
          <a:p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Bernhoven ziekenhuis</a:t>
            </a:r>
          </a:p>
          <a:p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Huisartsen regio kring Den Bosch en kring OUV</a:t>
            </a:r>
          </a:p>
          <a:p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HOV</a:t>
            </a:r>
          </a:p>
          <a:p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Concordant, openbaar apothekers</a:t>
            </a:r>
          </a:p>
          <a:p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ZANOB , apothekers JBZ</a:t>
            </a:r>
          </a:p>
          <a:p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Brabantzorg</a:t>
            </a:r>
          </a:p>
          <a:p>
            <a:r>
              <a:rPr lang="nl-N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Pantein</a:t>
            </a:r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thuiszorg</a:t>
            </a:r>
          </a:p>
          <a:p>
            <a:r>
              <a:rPr lang="nl-N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Interzorg</a:t>
            </a:r>
            <a:endParaRPr lang="nl-N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GGZ Oost Brabant</a:t>
            </a:r>
          </a:p>
          <a:p>
            <a:r>
              <a:rPr lang="nl-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Reinier van Arkelgroep</a:t>
            </a:r>
          </a:p>
          <a:p>
            <a:endParaRPr lang="nl-N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Platform medicatie overdracht</a:t>
            </a:r>
            <a:br>
              <a:rPr lang="nl-NL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Regio Den Bosch en Oss-Uden-Veghel</a:t>
            </a:r>
            <a:endParaRPr lang="nl-NL" sz="3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08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Poli- bezoek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Opname in ziekenhuis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Ontslag uit ziekenhuis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Opname in verpleeg- of verzorgingshuis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Consult op of visite van centrale huisartsenpost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Overdracht momenten</a:t>
            </a:r>
            <a:endParaRPr lang="nl-NL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37112"/>
            <a:ext cx="2785492" cy="211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26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De openbaar </a:t>
            </a:r>
            <a:r>
              <a:rPr lang="nl-NL" smtClean="0">
                <a:latin typeface="Arial" panose="020B0604020202020204" pitchFamily="34" charset="0"/>
                <a:cs typeface="Arial" panose="020B0604020202020204" pitchFamily="34" charset="0"/>
              </a:rPr>
              <a:t>apotheker (en de apotheek- houdende huisarts)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is dossierhouder van het medicatiedossier. 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Houdt volledig medicatieoverzicht bij va de farmaceutische zorg voor de patiënt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Verantwoordelijk voor het actueel houden, wijzigen en verstrekken van het Actueel Medicatie Overzicht (AMO) 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Medicatie overdracht</a:t>
            </a:r>
            <a:endParaRPr lang="nl-NL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653136"/>
            <a:ext cx="1442026" cy="161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14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AMO= actueel medicatie overzicht</a:t>
            </a:r>
            <a:endParaRPr lang="nl-NL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10" descr="http://www.asz.nl/images/cached/asz_2011/asz_2013/default/page/default/2133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80928"/>
            <a:ext cx="252028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Bij ieder polibezoek of bij opname in het ziekenhuis dient de patiënt een AMO mee te nemen, te verkrijgen bij de apotheek.</a:t>
            </a:r>
          </a:p>
          <a:p>
            <a:pPr marL="109728" indent="0">
              <a:buNone/>
            </a:pPr>
            <a:endParaRPr 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huisarts draagt er zorg </a:t>
            </a:r>
          </a:p>
          <a:p>
            <a:pPr marL="109728" indent="0">
              <a:buNone/>
            </a:pP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voor dat de patiënt of diens</a:t>
            </a:r>
          </a:p>
          <a:p>
            <a:pPr marL="109728" indent="0">
              <a:buNone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verzorger dit AMO gaat </a:t>
            </a:r>
          </a:p>
          <a:p>
            <a:pPr marL="109728" indent="0">
              <a:buNone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ophalen bij de apotheek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08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Werkafspraken medicatieoverdracht, rol van de huisarts op de volgende onderdelen</a:t>
            </a:r>
          </a:p>
          <a:p>
            <a:pPr marL="624078" indent="-514350">
              <a:buAutoNum type="arabicPeriod"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Opstellen actueel medicatieoverzicht</a:t>
            </a:r>
          </a:p>
          <a:p>
            <a:pPr marL="624078" indent="-514350">
              <a:buAutoNum type="arabicPeriod"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Start nieuwe medicatie</a:t>
            </a:r>
          </a:p>
          <a:p>
            <a:pPr marL="624078" indent="-514350">
              <a:buAutoNum type="arabicPeriod"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Wijzigen of stoppen medicatie</a:t>
            </a:r>
          </a:p>
          <a:p>
            <a:pPr marL="624078" indent="-514350">
              <a:buAutoNum type="arabicPeriod"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Herhalen medicatie</a:t>
            </a:r>
          </a:p>
          <a:p>
            <a:pPr marL="624078" indent="-514350">
              <a:buAutoNum type="arabicPeriod"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Allergische reactie op medicatie</a:t>
            </a:r>
          </a:p>
          <a:p>
            <a:pPr marL="624078" indent="-514350">
              <a:buAutoNum type="arabicPeriod"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Contra-indicaties hartfalen en nierfunctiestoornissen</a:t>
            </a:r>
            <a:b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huisarts</a:t>
            </a:r>
            <a:endParaRPr lang="nl-NL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452" y="5301208"/>
            <a:ext cx="2484151" cy="140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32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Doornemen medicatie overzicht met patiënt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Aanpassen AMO inclusief andere middelen, contra-indicaties en allergieën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Registratie van gegevens in eigen dossier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Ontvangen en verwerken van retourinformatie van apotheek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Actief wijzigingen in medicatie doorgeven aan apotheek middels mutatiebericht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Opstellen actueel medicatieoverzicht</a:t>
            </a:r>
            <a:endParaRPr lang="nl-NL" sz="3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53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117</TotalTime>
  <Words>631</Words>
  <Application>Microsoft Office PowerPoint</Application>
  <PresentationFormat>Diavoorstelling (4:3)</PresentationFormat>
  <Paragraphs>91</Paragraphs>
  <Slides>17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Concours</vt:lpstr>
      <vt:lpstr>Medicatieoverdracht</vt:lpstr>
      <vt:lpstr>Patient-veiligheid bij medicatieoverdracht</vt:lpstr>
      <vt:lpstr>Landelijke richtlijn medicatieoverdracht</vt:lpstr>
      <vt:lpstr>Platform medicatie overdracht Regio Den Bosch en Oss-Uden-Veghel</vt:lpstr>
      <vt:lpstr>Overdracht momenten</vt:lpstr>
      <vt:lpstr>Medicatie overdracht</vt:lpstr>
      <vt:lpstr>AMO= actueel medicatie overzicht</vt:lpstr>
      <vt:lpstr>De huisarts</vt:lpstr>
      <vt:lpstr>1. Opstellen actueel medicatieoverzicht</vt:lpstr>
      <vt:lpstr>2. Start nieuwe medicatie</vt:lpstr>
      <vt:lpstr>3. Wijzigen of stoppen medicatie</vt:lpstr>
      <vt:lpstr>4. Herhalen van medicatie</vt:lpstr>
      <vt:lpstr>5. Allergische reactie op medicatie</vt:lpstr>
      <vt:lpstr>6. Contra-indicaties hartfalen en nierfunctiestoornissen</vt:lpstr>
      <vt:lpstr>De patiënt</vt:lpstr>
      <vt:lpstr>AANDACHTSPUNTEN</vt:lpstr>
      <vt:lpstr>bronnen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medicatieoverdracht</dc:title>
  <dc:creator>user</dc:creator>
  <cp:lastModifiedBy>user</cp:lastModifiedBy>
  <cp:revision>16</cp:revision>
  <dcterms:created xsi:type="dcterms:W3CDTF">2014-05-26T07:54:02Z</dcterms:created>
  <dcterms:modified xsi:type="dcterms:W3CDTF">2014-06-17T04:33:56Z</dcterms:modified>
</cp:coreProperties>
</file>